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316" r:id="rId6"/>
    <p:sldId id="266" r:id="rId7"/>
    <p:sldId id="267" r:id="rId8"/>
    <p:sldId id="268" r:id="rId9"/>
    <p:sldId id="269" r:id="rId10"/>
    <p:sldId id="270" r:id="rId11"/>
    <p:sldId id="271" r:id="rId12"/>
    <p:sldId id="294" r:id="rId13"/>
    <p:sldId id="272" r:id="rId14"/>
    <p:sldId id="278" r:id="rId15"/>
    <p:sldId id="279" r:id="rId16"/>
    <p:sldId id="277" r:id="rId17"/>
    <p:sldId id="295" r:id="rId18"/>
    <p:sldId id="296" r:id="rId19"/>
    <p:sldId id="297" r:id="rId20"/>
    <p:sldId id="298" r:id="rId21"/>
    <p:sldId id="299" r:id="rId22"/>
    <p:sldId id="313" r:id="rId23"/>
    <p:sldId id="314" r:id="rId24"/>
    <p:sldId id="3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1" Type="http://schemas.openxmlformats.org/officeDocument/2006/relationships/slide" Target="slides/slide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" Type="http://schemas.openxmlformats.org/officeDocument/2006/relationships/slide" Target="slides/slide6.xml"/><Relationship Id="rId33" Type="http://schemas.openxmlformats.org/officeDocument/2006/relationships/customXml" Target="../customXml/item3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ustomXml" Target="../customXml/item2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9" Type="http://schemas.openxmlformats.org/officeDocument/2006/relationships/slide" Target="slides/slide8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59D3236-E3A4-AB49-9B47-D39B221D31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8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Faculty Name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  <a:r>
              <a:rPr lang="en-US" sz="2400" b="1" dirty="0" smtClean="0">
                <a:solidFill>
                  <a:srgbClr val="002060"/>
                </a:solidFill>
              </a:rPr>
              <a:t>Prof </a:t>
            </a:r>
            <a:r>
              <a:rPr lang="en-US" sz="2400" b="1" dirty="0" err="1" smtClean="0">
                <a:solidFill>
                  <a:srgbClr val="002060"/>
                </a:solidFill>
              </a:rPr>
              <a:t>Debdeep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 smtClean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Lecture 04: Finite Field Architectures-1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Irreducible Polynomial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59889" y="1581150"/>
            <a:ext cx="7772400" cy="4114800"/>
          </a:xfrm>
        </p:spPr>
        <p:txBody>
          <a:bodyPr/>
          <a:lstStyle/>
          <a:p>
            <a:pPr algn="just"/>
            <a:r>
              <a:rPr lang="en-US" altLang="en-US" b="1" dirty="0">
                <a:latin typeface="Arial" charset="0"/>
              </a:rPr>
              <a:t>A polynomial d(x) is irreducible over the field GF(p) </a:t>
            </a:r>
            <a:r>
              <a:rPr lang="en-US" altLang="en-US" b="1" dirty="0" err="1">
                <a:latin typeface="Arial" charset="0"/>
              </a:rPr>
              <a:t>iff</a:t>
            </a:r>
            <a:r>
              <a:rPr lang="en-US" altLang="en-US" b="1" dirty="0">
                <a:latin typeface="Arial" charset="0"/>
              </a:rPr>
              <a:t> there exist no two polynomials a(x) and b(x) with coefficients in GF(p)  such that d(x)=a(x)b(x), where a(x) and b(x) are of degree &gt; 0.</a:t>
            </a:r>
          </a:p>
          <a:p>
            <a:pPr algn="just"/>
            <a:endParaRPr lang="en-US" altLang="en-US" b="1" dirty="0">
              <a:latin typeface="Arial" charset="0"/>
            </a:endParaRPr>
          </a:p>
        </p:txBody>
      </p:sp>
      <p:graphicFrame>
        <p:nvGraphicFramePr>
          <p:cNvPr id="59085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8575037"/>
              </p:ext>
            </p:extLst>
          </p:nvPr>
        </p:nvGraphicFramePr>
        <p:xfrm>
          <a:off x="760520" y="4064493"/>
          <a:ext cx="76200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3" imgW="4165560" imgH="698400" progId="Equation.DSMT4">
                  <p:embed/>
                </p:oleObj>
              </mc:Choice>
              <mc:Fallback>
                <p:oleObj name="Equation" r:id="rId3" imgW="416556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20" y="4064493"/>
                        <a:ext cx="7620000" cy="12763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0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Example</a:t>
            </a:r>
          </a:p>
        </p:txBody>
      </p:sp>
      <p:graphicFrame>
        <p:nvGraphicFramePr>
          <p:cNvPr id="641058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09495"/>
              </p:ext>
            </p:extLst>
          </p:nvPr>
        </p:nvGraphicFramePr>
        <p:xfrm>
          <a:off x="1814004" y="1519039"/>
          <a:ext cx="6553200" cy="3921761"/>
        </p:xfrm>
        <a:graphic>
          <a:graphicData uri="http://schemas.openxmlformats.org/drawingml/2006/table">
            <a:tbl>
              <a:tblPr/>
              <a:tblGrid>
                <a:gridCol w="3276600"/>
                <a:gridCol w="3276600"/>
              </a:tblGrid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Degree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Irreducible Polynomial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(x+1),x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alt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+x+1)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alt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</a:t>
                      </a:r>
                      <a:r>
                        <a:rPr kumimoji="0" lang="en-US" alt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+1), (x</a:t>
                      </a:r>
                      <a:r>
                        <a:rPr kumimoji="0" lang="en-US" alt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+x+1)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+x+1), (x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+1),(x</a:t>
                      </a:r>
                      <a:r>
                        <a:rPr kumimoji="0" lang="en-US" altLang="en-US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+x+1)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2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Generate all the elements of the field GF(2</a:t>
            </a:r>
            <a:r>
              <a:rPr lang="en-US" altLang="en-US" baseline="30000"/>
              <a:t>4</a:t>
            </a:r>
            <a:r>
              <a:rPr lang="en-US" altLang="en-US"/>
              <a:t>) using the irreducible polynomial, f(x)=x</a:t>
            </a:r>
            <a:r>
              <a:rPr lang="en-US" altLang="en-US" baseline="30000"/>
              <a:t>4</a:t>
            </a:r>
            <a:r>
              <a:rPr lang="en-US" altLang="en-US"/>
              <a:t>+x+1.</a:t>
            </a:r>
          </a:p>
        </p:txBody>
      </p:sp>
    </p:spTree>
    <p:extLst>
      <p:ext uri="{BB962C8B-B14F-4D97-AF65-F5344CB8AC3E}">
        <p14:creationId xmlns:p14="http://schemas.microsoft.com/office/powerpoint/2010/main" val="19081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Example of Multiplication</a:t>
            </a:r>
          </a:p>
        </p:txBody>
      </p:sp>
      <p:graphicFrame>
        <p:nvGraphicFramePr>
          <p:cNvPr id="59289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78481"/>
              </p:ext>
            </p:extLst>
          </p:nvPr>
        </p:nvGraphicFramePr>
        <p:xfrm>
          <a:off x="2879324" y="1461118"/>
          <a:ext cx="6096000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Equation" r:id="rId3" imgW="3555720" imgH="2412720" progId="Equation.DSMT4">
                  <p:embed/>
                </p:oleObj>
              </mc:Choice>
              <mc:Fallback>
                <p:oleObj name="Equation" r:id="rId3" imgW="3555720" imgH="241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324" y="1461118"/>
                        <a:ext cx="6096000" cy="41370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4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Finite Field Multiplication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57058" name="Content Placeholder 2"/>
          <p:cNvSpPr>
            <a:spLocks noGrp="1"/>
          </p:cNvSpPr>
          <p:nvPr>
            <p:ph idx="1"/>
          </p:nvPr>
        </p:nvSpPr>
        <p:spPr>
          <a:xfrm>
            <a:off x="838200" y="1443885"/>
            <a:ext cx="10515600" cy="4351338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Consider for example the field GF(2</a:t>
            </a:r>
            <a:r>
              <a:rPr lang="en-US" baseline="30000" dirty="0" smtClean="0">
                <a:ea typeface="ＭＳ Ｐゴシック"/>
                <a:cs typeface="ＭＳ Ｐゴシック"/>
              </a:rPr>
              <a:t>4</a:t>
            </a:r>
            <a:r>
              <a:rPr lang="en-US" dirty="0" smtClean="0">
                <a:ea typeface="ＭＳ Ｐゴシック"/>
                <a:cs typeface="ＭＳ Ｐゴシック"/>
              </a:rPr>
              <a:t>) with irreducible polynomial       x</a:t>
            </a:r>
            <a:r>
              <a:rPr lang="en-US" baseline="30000" dirty="0" smtClean="0">
                <a:ea typeface="ＭＳ Ｐゴシック"/>
                <a:cs typeface="ＭＳ Ｐゴシック"/>
              </a:rPr>
              <a:t>4</a:t>
            </a:r>
            <a:r>
              <a:rPr lang="en-US" dirty="0" smtClean="0">
                <a:ea typeface="ＭＳ Ｐゴシック"/>
                <a:cs typeface="ＭＳ Ｐゴシック"/>
              </a:rPr>
              <a:t> + x + 1</a:t>
            </a:r>
          </a:p>
          <a:p>
            <a:endParaRPr lang="en-US" dirty="0" smtClean="0">
              <a:ea typeface="ＭＳ Ｐゴシック"/>
              <a:cs typeface="ＭＳ Ｐゴシック"/>
            </a:endParaRPr>
          </a:p>
          <a:p>
            <a:endParaRPr lang="en-US" dirty="0" smtClean="0">
              <a:ea typeface="ＭＳ Ｐゴシック"/>
              <a:cs typeface="ＭＳ Ｐゴシック"/>
            </a:endParaRPr>
          </a:p>
          <a:p>
            <a:endParaRPr lang="en-US" dirty="0" smtClean="0">
              <a:ea typeface="ＭＳ Ｐゴシック"/>
              <a:cs typeface="ＭＳ Ｐゴシック"/>
            </a:endParaRPr>
          </a:p>
          <a:p>
            <a:endParaRPr lang="en-US" dirty="0" smtClean="0">
              <a:ea typeface="ＭＳ Ｐゴシック"/>
              <a:cs typeface="ＭＳ Ｐゴシック"/>
            </a:endParaRPr>
          </a:p>
          <a:p>
            <a:r>
              <a:rPr lang="en-US" dirty="0" smtClean="0">
                <a:ea typeface="ＭＳ Ｐゴシック"/>
                <a:cs typeface="ＭＳ Ｐゴシック"/>
              </a:rPr>
              <a:t>x</a:t>
            </a:r>
            <a:r>
              <a:rPr lang="en-US" baseline="30000" dirty="0" smtClean="0">
                <a:ea typeface="ＭＳ Ｐゴシック"/>
                <a:cs typeface="ＭＳ Ｐゴシック"/>
              </a:rPr>
              <a:t>5</a:t>
            </a:r>
            <a:r>
              <a:rPr lang="en-US" dirty="0" smtClean="0">
                <a:ea typeface="ＭＳ Ｐゴシック"/>
                <a:cs typeface="ＭＳ Ｐゴシック"/>
              </a:rPr>
              <a:t> + x + 1 is not in the field GF(2</a:t>
            </a:r>
            <a:r>
              <a:rPr lang="en-US" baseline="30000" dirty="0" smtClean="0">
                <a:ea typeface="ＭＳ Ｐゴシック"/>
                <a:cs typeface="ＭＳ Ｐゴシック"/>
              </a:rPr>
              <a:t>4</a:t>
            </a:r>
            <a:r>
              <a:rPr lang="en-US" dirty="0" smtClean="0">
                <a:ea typeface="ＭＳ Ｐゴシック"/>
                <a:cs typeface="ＭＳ Ｐゴシック"/>
              </a:rPr>
              <a:t>)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So, modular reduction </a:t>
            </a:r>
          </a:p>
          <a:p>
            <a:pPr lvl="1">
              <a:buFont typeface="Verdana" pitchFamily="34" charset="0"/>
              <a:buNone/>
            </a:pPr>
            <a:r>
              <a:rPr lang="en-US" dirty="0" smtClean="0">
                <a:ea typeface="ＭＳ Ｐゴシック"/>
              </a:rPr>
              <a:t>		(x</a:t>
            </a:r>
            <a:r>
              <a:rPr lang="en-US" baseline="30000" dirty="0" smtClean="0">
                <a:ea typeface="ＭＳ Ｐゴシック"/>
              </a:rPr>
              <a:t>5</a:t>
            </a:r>
            <a:r>
              <a:rPr lang="en-US" dirty="0" smtClean="0">
                <a:ea typeface="ＭＳ Ｐゴシック"/>
              </a:rPr>
              <a:t> + x + 1)mod(x</a:t>
            </a:r>
            <a:r>
              <a:rPr lang="en-US" baseline="30000" dirty="0" smtClean="0">
                <a:ea typeface="ＭＳ Ｐゴシック"/>
              </a:rPr>
              <a:t>4</a:t>
            </a:r>
            <a:r>
              <a:rPr lang="en-US" dirty="0" smtClean="0">
                <a:ea typeface="ＭＳ Ｐゴシック"/>
              </a:rPr>
              <a:t> + x + 1) = x</a:t>
            </a:r>
            <a:r>
              <a:rPr lang="en-US" baseline="30000" dirty="0" smtClean="0">
                <a:ea typeface="ＭＳ Ｐゴシック"/>
              </a:rPr>
              <a:t>2</a:t>
            </a:r>
            <a:r>
              <a:rPr lang="en-US" dirty="0" smtClean="0">
                <a:ea typeface="ＭＳ Ｐゴシック"/>
              </a:rPr>
              <a:t> + 1</a:t>
            </a:r>
          </a:p>
        </p:txBody>
      </p:sp>
      <p:pic>
        <p:nvPicPr>
          <p:cNvPr id="557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804" y="2099938"/>
            <a:ext cx="36957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2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Multiplication Algorithms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58082" name="Content Placeholder 2"/>
          <p:cNvSpPr>
            <a:spLocks noGrp="1"/>
          </p:cNvSpPr>
          <p:nvPr>
            <p:ph idx="1"/>
          </p:nvPr>
        </p:nvSpPr>
        <p:spPr>
          <a:xfrm>
            <a:off x="1733982" y="3928369"/>
            <a:ext cx="7499350" cy="1600200"/>
          </a:xfrm>
        </p:spPr>
        <p:txBody>
          <a:bodyPr/>
          <a:lstStyle/>
          <a:p>
            <a:r>
              <a:rPr lang="en-US" sz="2400" dirty="0">
                <a:ea typeface="ＭＳ Ｐゴシック"/>
                <a:cs typeface="ＭＳ Ｐゴシック"/>
              </a:rPr>
              <a:t>The choice of multiplier is determined by the application.</a:t>
            </a:r>
          </a:p>
          <a:p>
            <a:pPr lvl="1"/>
            <a:r>
              <a:rPr lang="en-US" sz="2000" dirty="0">
                <a:ea typeface="ＭＳ Ｐゴシック"/>
              </a:rPr>
              <a:t>Montgomery  for example is suited for low resource environments.</a:t>
            </a:r>
          </a:p>
          <a:p>
            <a:pPr lvl="1"/>
            <a:r>
              <a:rPr lang="en-US" sz="2000" dirty="0">
                <a:ea typeface="ＭＳ Ｐゴシック"/>
              </a:rPr>
              <a:t>If designed properly, the </a:t>
            </a:r>
            <a:r>
              <a:rPr lang="en-US" sz="2000" dirty="0" err="1">
                <a:ea typeface="ＭＳ Ｐゴシック"/>
              </a:rPr>
              <a:t>Karatsuba</a:t>
            </a:r>
            <a:r>
              <a:rPr lang="en-US" sz="2000" dirty="0">
                <a:ea typeface="ＭＳ Ｐゴシック"/>
              </a:rPr>
              <a:t> multiplier is the fastest.</a:t>
            </a:r>
          </a:p>
        </p:txBody>
      </p:sp>
      <p:pic>
        <p:nvPicPr>
          <p:cNvPr id="558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0" y="1743076"/>
            <a:ext cx="37719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27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Squaring</a:t>
            </a:r>
          </a:p>
        </p:txBody>
      </p:sp>
      <p:graphicFrame>
        <p:nvGraphicFramePr>
          <p:cNvPr id="19478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186840"/>
              </p:ext>
            </p:extLst>
          </p:nvPr>
        </p:nvGraphicFramePr>
        <p:xfrm>
          <a:off x="3336523" y="1124505"/>
          <a:ext cx="5283200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Bitmap Image" r:id="rId3" imgW="5552381" imgH="4761905" progId="PBrush">
                  <p:embed/>
                </p:oleObj>
              </mc:Choice>
              <mc:Fallback>
                <p:oleObj name="Bitmap Image" r:id="rId3" imgW="5552381" imgH="4761905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523" y="1124505"/>
                        <a:ext cx="5283200" cy="453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0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Finite Field Multiplication</a:t>
            </a:r>
          </a:p>
        </p:txBody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>
          <a:xfrm>
            <a:off x="372862" y="1600200"/>
            <a:ext cx="9869688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There are several forms of :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Karatsuba multiplier</a:t>
            </a:r>
            <a:r>
              <a:rPr lang="en-US" dirty="0"/>
              <a:t>. We consider the combinational type which requires just a single clock cycle.</a:t>
            </a:r>
          </a:p>
          <a:p>
            <a:pPr>
              <a:defRPr/>
            </a:pPr>
            <a:r>
              <a:rPr lang="en-US" dirty="0" smtClean="0"/>
              <a:t>Two common types </a:t>
            </a:r>
            <a:r>
              <a:rPr lang="en-US" dirty="0"/>
              <a:t>of combinational Karatsuba implementations.</a:t>
            </a:r>
          </a:p>
          <a:p>
            <a:pPr lvl="1">
              <a:defRPr/>
            </a:pPr>
            <a:r>
              <a:rPr lang="en-US" dirty="0"/>
              <a:t>Simple Karatsuba Multiplier.</a:t>
            </a:r>
          </a:p>
          <a:p>
            <a:pPr lvl="1">
              <a:defRPr/>
            </a:pPr>
            <a:r>
              <a:rPr lang="en-US" dirty="0" smtClean="0"/>
              <a:t>General </a:t>
            </a:r>
            <a:r>
              <a:rPr lang="en-US" dirty="0"/>
              <a:t>Karatsuba Multiplier.</a:t>
            </a:r>
          </a:p>
        </p:txBody>
      </p:sp>
    </p:spTree>
    <p:extLst>
      <p:ext uri="{BB962C8B-B14F-4D97-AF65-F5344CB8AC3E}">
        <p14:creationId xmlns:p14="http://schemas.microsoft.com/office/powerpoint/2010/main" val="4489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Simple </a:t>
            </a:r>
            <a:r>
              <a:rPr lang="en-US" dirty="0" err="1" smtClean="0">
                <a:solidFill>
                  <a:schemeClr val="tx2"/>
                </a:solidFill>
                <a:ea typeface="ＭＳ Ｐゴシック" pitchFamily="34" charset="-128"/>
              </a:rPr>
              <a:t>Karatsuba</a:t>
            </a: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 Multiplier</a:t>
            </a:r>
          </a:p>
        </p:txBody>
      </p:sp>
      <p:graphicFrame>
        <p:nvGraphicFramePr>
          <p:cNvPr id="20502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069535"/>
              </p:ext>
            </p:extLst>
          </p:nvPr>
        </p:nvGraphicFramePr>
        <p:xfrm>
          <a:off x="2459670" y="1384023"/>
          <a:ext cx="5430803" cy="418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Bitmap Image" r:id="rId3" imgW="6257143" imgH="4819048" progId="PBrush">
                  <p:embed/>
                </p:oleObj>
              </mc:Choice>
              <mc:Fallback>
                <p:oleObj name="Bitmap Image" r:id="rId3" imgW="6257143" imgH="4819048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670" y="1384023"/>
                        <a:ext cx="5430803" cy="418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/>
          </p:cNvSpPr>
          <p:nvPr>
            <p:ph type="title"/>
          </p:nvPr>
        </p:nvSpPr>
        <p:spPr bwMode="auto">
          <a:xfrm>
            <a:off x="1857653" y="407803"/>
            <a:ext cx="79438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Recursive Simple Karatsuba Multiplier</a:t>
            </a:r>
          </a:p>
        </p:txBody>
      </p:sp>
      <p:graphicFrame>
        <p:nvGraphicFramePr>
          <p:cNvPr id="21526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025098"/>
              </p:ext>
            </p:extLst>
          </p:nvPr>
        </p:nvGraphicFramePr>
        <p:xfrm>
          <a:off x="1959746" y="1417638"/>
          <a:ext cx="7013575" cy="39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9" name="Bitmap Image" r:id="rId3" imgW="6668431" imgH="3228571" progId="PBrush">
                  <p:embed/>
                </p:oleObj>
              </mc:Choice>
              <mc:Fallback>
                <p:oleObj name="Bitmap Image" r:id="rId3" imgW="6668431" imgH="3228571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746" y="1417638"/>
                        <a:ext cx="7013575" cy="394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1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</a:t>
            </a:r>
            <a:r>
              <a:rPr lang="en-US" sz="2667" dirty="0" smtClean="0">
                <a:solidFill>
                  <a:srgbClr val="C00000"/>
                </a:solidFill>
              </a:rPr>
              <a:t>Finite Fields or Galois Fields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 </a:t>
            </a:r>
            <a:r>
              <a:rPr lang="en-US" sz="2667" dirty="0" smtClean="0">
                <a:solidFill>
                  <a:srgbClr val="C00000"/>
                </a:solidFill>
              </a:rPr>
              <a:t>Characteristic-2 Finite Field Operations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 </a:t>
            </a:r>
            <a:r>
              <a:rPr lang="en-US" sz="2667" dirty="0" err="1" smtClean="0">
                <a:solidFill>
                  <a:srgbClr val="C00000"/>
                </a:solidFill>
              </a:rPr>
              <a:t>Karatsuba</a:t>
            </a:r>
            <a:r>
              <a:rPr lang="en-US" sz="2667" dirty="0" smtClean="0">
                <a:solidFill>
                  <a:srgbClr val="C00000"/>
                </a:solidFill>
              </a:rPr>
              <a:t> Multipliers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 </a:t>
            </a:r>
            <a:r>
              <a:rPr lang="en-US" sz="2667" dirty="0" smtClean="0">
                <a:solidFill>
                  <a:srgbClr val="C00000"/>
                </a:solidFill>
              </a:rPr>
              <a:t>Modulo Operation in GF(2)</a:t>
            </a: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General </a:t>
            </a:r>
            <a:r>
              <a:rPr lang="en-US" dirty="0" err="1" smtClean="0">
                <a:solidFill>
                  <a:schemeClr val="tx2"/>
                </a:solidFill>
                <a:ea typeface="ＭＳ Ｐゴシック" pitchFamily="34" charset="-128"/>
              </a:rPr>
              <a:t>Karatsuba</a:t>
            </a: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 Multiplier</a:t>
            </a:r>
          </a:p>
        </p:txBody>
      </p:sp>
      <p:sp>
        <p:nvSpPr>
          <p:cNvPr id="564226" name="Rectangle 3"/>
          <p:cNvSpPr>
            <a:spLocks noGrp="1"/>
          </p:cNvSpPr>
          <p:nvPr>
            <p:ph type="body" idx="1"/>
          </p:nvPr>
        </p:nvSpPr>
        <p:spPr>
          <a:xfrm>
            <a:off x="1486270" y="1690688"/>
            <a:ext cx="7499350" cy="48006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Instead of splitting into two, splits into more than two.</a:t>
            </a:r>
          </a:p>
          <a:p>
            <a:pPr lvl="1"/>
            <a:r>
              <a:rPr lang="en-US" dirty="0" smtClean="0">
                <a:ea typeface="ＭＳ Ｐゴシック"/>
              </a:rPr>
              <a:t>For example, an m bit multiplier is split into m different multiplications.</a:t>
            </a:r>
          </a:p>
        </p:txBody>
      </p:sp>
      <p:sp>
        <p:nvSpPr>
          <p:cNvPr id="564227" name="Rectangle 4"/>
          <p:cNvSpPr>
            <a:spLocks noChangeArrowheads="1"/>
          </p:cNvSpPr>
          <p:nvPr/>
        </p:nvSpPr>
        <p:spPr bwMode="auto">
          <a:xfrm>
            <a:off x="1253971" y="4686917"/>
            <a:ext cx="8153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A. </a:t>
            </a:r>
            <a:r>
              <a:rPr lang="en-US" sz="1600" dirty="0" err="1">
                <a:latin typeface="Arial Narrow" pitchFamily="34" charset="0"/>
              </a:rPr>
              <a:t>Weimerskirch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i="1" dirty="0">
                <a:latin typeface="Arial Narrow" pitchFamily="34" charset="0"/>
              </a:rPr>
              <a:t>Generalizations of the </a:t>
            </a:r>
            <a:r>
              <a:rPr lang="en-US" sz="1600" i="1" dirty="0" err="1">
                <a:latin typeface="Arial Narrow" pitchFamily="34" charset="0"/>
              </a:rPr>
              <a:t>Karatsuba</a:t>
            </a:r>
            <a:r>
              <a:rPr lang="en-US" sz="1600" i="1" dirty="0">
                <a:latin typeface="Arial Narrow" pitchFamily="34" charset="0"/>
              </a:rPr>
              <a:t> Algorithm for Efficient Implementations, </a:t>
            </a:r>
            <a:r>
              <a:rPr lang="en-US" sz="1600" dirty="0">
                <a:latin typeface="Arial Narrow" pitchFamily="34" charset="0"/>
              </a:rPr>
              <a:t>Cryptology </a:t>
            </a:r>
            <a:r>
              <a:rPr lang="en-US" sz="1600" dirty="0" err="1">
                <a:latin typeface="Arial Narrow" pitchFamily="34" charset="0"/>
              </a:rPr>
              <a:t>ePrint</a:t>
            </a:r>
            <a:r>
              <a:rPr lang="en-US" sz="1600" dirty="0">
                <a:latin typeface="Arial Narrow" pitchFamily="34" charset="0"/>
              </a:rPr>
              <a:t> Archive, 2006</a:t>
            </a:r>
          </a:p>
        </p:txBody>
      </p:sp>
    </p:spTree>
    <p:extLst>
      <p:ext uri="{BB962C8B-B14F-4D97-AF65-F5344CB8AC3E}">
        <p14:creationId xmlns:p14="http://schemas.microsoft.com/office/powerpoint/2010/main" val="4474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Comparing the General and Simple</a:t>
            </a:r>
          </a:p>
        </p:txBody>
      </p:sp>
      <p:graphicFrame>
        <p:nvGraphicFramePr>
          <p:cNvPr id="22550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503334"/>
              </p:ext>
            </p:extLst>
          </p:nvPr>
        </p:nvGraphicFramePr>
        <p:xfrm>
          <a:off x="413262" y="1578769"/>
          <a:ext cx="5792230" cy="257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Bitmap Image" r:id="rId3" imgW="7163800" imgH="3180952" progId="PBrush">
                  <p:embed/>
                </p:oleObj>
              </mc:Choice>
              <mc:Fallback>
                <p:oleObj name="Bitmap Image" r:id="rId3" imgW="7163800" imgH="3180952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62" y="1578769"/>
                        <a:ext cx="5792230" cy="25718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2" name="Text Box 4"/>
          <p:cNvSpPr txBox="1">
            <a:spLocks noChangeArrowheads="1"/>
          </p:cNvSpPr>
          <p:nvPr/>
        </p:nvSpPr>
        <p:spPr bwMode="auto">
          <a:xfrm>
            <a:off x="3032125" y="4764088"/>
            <a:ext cx="184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 b="1" i="1">
              <a:solidFill>
                <a:schemeClr val="accent1"/>
              </a:solidFill>
            </a:endParaRP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6089342" y="1690688"/>
            <a:ext cx="526445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82575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/>
            </a:pPr>
            <a:r>
              <a:rPr lang="en-US" sz="2400" b="1" dirty="0">
                <a:solidFill>
                  <a:schemeClr val="tx2"/>
                </a:solidFill>
                <a:ea typeface="ＭＳ Ｐゴシック" charset="-128"/>
              </a:rPr>
              <a:t>Hybrid Karatsuba Multiplier</a:t>
            </a:r>
          </a:p>
          <a:p>
            <a:pPr marL="639763" lvl="1" indent="-236538" eaLnBrk="0" hangingPunct="0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/>
            </a:pPr>
            <a:r>
              <a:rPr lang="en-US" sz="2400" dirty="0">
                <a:ea typeface="ＭＳ Ｐゴシック" charset="-128"/>
              </a:rPr>
              <a:t>For all recursions less than 29 use the General </a:t>
            </a:r>
            <a:r>
              <a:rPr lang="en-US" sz="2400" dirty="0" err="1">
                <a:ea typeface="ＭＳ Ｐゴシック" charset="-128"/>
              </a:rPr>
              <a:t>Karatsuba</a:t>
            </a:r>
            <a:r>
              <a:rPr lang="en-US" sz="2400" dirty="0">
                <a:ea typeface="ＭＳ Ｐゴシック" charset="-128"/>
              </a:rPr>
              <a:t> </a:t>
            </a:r>
            <a:r>
              <a:rPr lang="en-US" sz="2400" dirty="0" smtClean="0">
                <a:ea typeface="ＭＳ Ｐゴシック" charset="-128"/>
              </a:rPr>
              <a:t>Multiplier or school book.</a:t>
            </a:r>
            <a:endParaRPr lang="en-US" sz="2400" dirty="0">
              <a:ea typeface="ＭＳ Ｐゴシック" charset="-128"/>
            </a:endParaRPr>
          </a:p>
          <a:p>
            <a:pPr marL="639763" lvl="1" indent="-236538" eaLnBrk="0" hangingPunct="0">
              <a:lnSpc>
                <a:spcPct val="90000"/>
              </a:lnSpc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/>
            </a:pPr>
            <a:r>
              <a:rPr lang="en-US" sz="2400" dirty="0">
                <a:ea typeface="ＭＳ Ｐゴシック" charset="-128"/>
              </a:rPr>
              <a:t>For all recursions greater than 29 use the Simple Karatsuba multiplier</a:t>
            </a:r>
          </a:p>
        </p:txBody>
      </p:sp>
      <p:sp>
        <p:nvSpPr>
          <p:cNvPr id="22554" name="Rectangle 5"/>
          <p:cNvSpPr>
            <a:spLocks noChangeArrowheads="1"/>
          </p:cNvSpPr>
          <p:nvPr/>
        </p:nvSpPr>
        <p:spPr bwMode="auto">
          <a:xfrm>
            <a:off x="1040906" y="4654550"/>
            <a:ext cx="7772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Arial Narrow" pitchFamily="34" charset="0"/>
              </a:rPr>
              <a:t>C. Rebeiro, </a:t>
            </a:r>
            <a:r>
              <a:rPr lang="en-US" sz="1600" i="1">
                <a:latin typeface="Arial Narrow" pitchFamily="34" charset="0"/>
              </a:rPr>
              <a:t>Power Attack Resistant Efficient  FPGA  Architecture for Karatsuba Multiplier , VLSID 2008</a:t>
            </a:r>
            <a:endParaRPr lang="en-US" sz="16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Finite Field Theory is central to cryptographic algorithms. 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Understanding Finite Fields is crucial to develop efficient architectures for cryptographic algorithms. 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Binary Finite Fields offer efficient designs.</a:t>
            </a:r>
          </a:p>
          <a:p>
            <a:pPr>
              <a:lnSpc>
                <a:spcPct val="200000"/>
              </a:lnSpc>
            </a:pPr>
            <a:r>
              <a:rPr lang="en-US" b="1" smtClean="0"/>
              <a:t> </a:t>
            </a: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338" y="382880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 Finite Fields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latin typeface="Arial" charset="0"/>
              </a:rPr>
              <a:t>A finite field is a field with a finite number of elements.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latin typeface="Arial" charset="0"/>
              </a:rPr>
              <a:t>The number of elements in the set is called the order of the field.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latin typeface="Arial" charset="0"/>
              </a:rPr>
              <a:t>A field with order m exists iff m is a prime power, i.e m=p</a:t>
            </a:r>
            <a:r>
              <a:rPr lang="en-US" altLang="en-US" b="1" baseline="30000">
                <a:latin typeface="Arial" charset="0"/>
              </a:rPr>
              <a:t>n</a:t>
            </a:r>
            <a:r>
              <a:rPr lang="en-US" altLang="en-US" b="1">
                <a:latin typeface="Arial" charset="0"/>
              </a:rPr>
              <a:t> for some integer n and with p a prime integer.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latin typeface="Arial" charset="0"/>
              </a:rPr>
              <a:t>p is called the characteristic of the finite field.</a:t>
            </a:r>
            <a:r>
              <a:rPr lang="en-US" altLang="en-US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5338" y="4864963"/>
            <a:ext cx="86875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https://</a:t>
            </a:r>
            <a:r>
              <a:rPr lang="en-US" dirty="0" err="1">
                <a:solidFill>
                  <a:srgbClr val="C00000"/>
                </a:solidFill>
              </a:rPr>
              <a:t>www.youtube.com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watch?v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SCvtxjpVQms&amp;index</a:t>
            </a:r>
            <a:r>
              <a:rPr lang="en-US" dirty="0">
                <a:solidFill>
                  <a:srgbClr val="C00000"/>
                </a:solidFill>
              </a:rPr>
              <a:t>=3&amp;list=PL71FE85723FD414D7</a:t>
            </a:r>
          </a:p>
        </p:txBody>
      </p:sp>
    </p:spTree>
    <p:extLst>
      <p:ext uri="{BB962C8B-B14F-4D97-AF65-F5344CB8AC3E}">
        <p14:creationId xmlns:p14="http://schemas.microsoft.com/office/powerpoint/2010/main" val="79753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Galois </a:t>
            </a:r>
            <a:r>
              <a:rPr lang="en-US" altLang="en-US" dirty="0"/>
              <a:t>Fields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3913" y="1825625"/>
            <a:ext cx="10515600" cy="4351338"/>
          </a:xfrm>
        </p:spPr>
        <p:txBody>
          <a:bodyPr/>
          <a:lstStyle/>
          <a:p>
            <a:r>
              <a:rPr lang="en-US" altLang="en-US" b="1">
                <a:latin typeface="Arial" charset="0"/>
              </a:rPr>
              <a:t>GF(p): The elements of the fields can be represented by 0, 1, …, p-1</a:t>
            </a:r>
          </a:p>
          <a:p>
            <a:r>
              <a:rPr lang="en-US" altLang="en-US" b="1" dirty="0">
                <a:latin typeface="Arial" charset="0"/>
              </a:rPr>
              <a:t>However if p is not prime, then multiplications are not defined.</a:t>
            </a:r>
          </a:p>
          <a:p>
            <a:r>
              <a:rPr lang="en-US" altLang="en-US" b="1" dirty="0">
                <a:latin typeface="Arial" charset="0"/>
              </a:rPr>
              <a:t>However for finite fields GF(</a:t>
            </a:r>
            <a:r>
              <a:rPr lang="en-US" altLang="en-US" b="1" dirty="0" err="1">
                <a:latin typeface="Arial" charset="0"/>
              </a:rPr>
              <a:t>p</a:t>
            </a:r>
            <a:r>
              <a:rPr lang="en-US" altLang="en-US" b="1" baseline="30000" dirty="0" err="1">
                <a:latin typeface="Arial" charset="0"/>
              </a:rPr>
              <a:t>n</a:t>
            </a:r>
            <a:r>
              <a:rPr lang="en-US" altLang="en-US" b="1" dirty="0">
                <a:latin typeface="Arial" charset="0"/>
              </a:rPr>
              <a:t>), with n&gt;1, slightly complex representations are used.</a:t>
            </a:r>
          </a:p>
          <a:p>
            <a:r>
              <a:rPr lang="en-US" altLang="en-US" b="1" dirty="0">
                <a:latin typeface="Arial" charset="0"/>
              </a:rPr>
              <a:t>Elements are represented as polynomials over GF(p).</a:t>
            </a:r>
          </a:p>
        </p:txBody>
      </p:sp>
    </p:spTree>
    <p:extLst>
      <p:ext uri="{BB962C8B-B14F-4D97-AF65-F5344CB8AC3E}">
        <p14:creationId xmlns:p14="http://schemas.microsoft.com/office/powerpoint/2010/main" val="17657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34014" y="31948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Binary Finite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2660" y="1294598"/>
            <a:ext cx="8247356" cy="476885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80000"/>
              </a:lnSpc>
              <a:defRPr/>
            </a:pPr>
            <a:r>
              <a:rPr lang="en-US" sz="3000" dirty="0"/>
              <a:t>A </a:t>
            </a:r>
            <a:r>
              <a:rPr lang="en-US" sz="3000" b="1" dirty="0">
                <a:solidFill>
                  <a:srgbClr val="C00000"/>
                </a:solidFill>
              </a:rPr>
              <a:t>finite field </a:t>
            </a:r>
            <a:r>
              <a:rPr lang="en-US" sz="3000" dirty="0"/>
              <a:t>defines a finite set </a:t>
            </a:r>
            <a:r>
              <a:rPr lang="en-US" sz="3000" dirty="0">
                <a:latin typeface="Castellar" pitchFamily="18" charset="0"/>
              </a:rPr>
              <a:t>S</a:t>
            </a:r>
            <a:r>
              <a:rPr lang="en-US" sz="3000" dirty="0"/>
              <a:t> and two commutative operations </a:t>
            </a:r>
            <a:r>
              <a:rPr lang="en-US" sz="3000" b="1" dirty="0"/>
              <a:t>( ∙ , + ) </a:t>
            </a:r>
            <a:r>
              <a:rPr lang="en-US" sz="3000" dirty="0"/>
              <a:t>in which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  <a:defRPr/>
            </a:pPr>
            <a:r>
              <a:rPr lang="en-US" sz="2600" dirty="0"/>
              <a:t>Two elements can be added, subtracted, multiplied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  <a:defRPr/>
            </a:pPr>
            <a:r>
              <a:rPr lang="en-US" sz="2600" dirty="0"/>
              <a:t>Any element can be divided by a non-zero element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  <a:defRPr/>
            </a:pPr>
            <a:r>
              <a:rPr lang="en-US" sz="2600" dirty="0"/>
              <a:t>Multiplication distributes over addition</a:t>
            </a:r>
          </a:p>
          <a:p>
            <a:pPr marL="971550" lvl="1" indent="-514350">
              <a:lnSpc>
                <a:spcPct val="80000"/>
              </a:lnSpc>
              <a:buNone/>
              <a:defRPr/>
            </a:pPr>
            <a:endParaRPr lang="en-US" sz="2600" dirty="0"/>
          </a:p>
          <a:p>
            <a:pPr marL="342900" indent="-342900">
              <a:lnSpc>
                <a:spcPct val="80000"/>
              </a:lnSpc>
              <a:defRPr/>
            </a:pPr>
            <a:r>
              <a:rPr lang="en-US" sz="3000" b="1" dirty="0">
                <a:solidFill>
                  <a:srgbClr val="C00000"/>
                </a:solidFill>
              </a:rPr>
              <a:t>Binary Finite Fields: </a:t>
            </a:r>
            <a:r>
              <a:rPr lang="en-US" sz="3000" dirty="0"/>
              <a:t>The set </a:t>
            </a:r>
            <a:r>
              <a:rPr lang="en-US" sz="3000" dirty="0">
                <a:latin typeface="Castellar" pitchFamily="18" charset="0"/>
              </a:rPr>
              <a:t>S</a:t>
            </a:r>
            <a:r>
              <a:rPr lang="en-US" sz="3000" dirty="0"/>
              <a:t> consists polynomials with coefficients in {0,1}</a:t>
            </a:r>
          </a:p>
          <a:p>
            <a:pPr marL="971550" lvl="1" indent="-514350">
              <a:lnSpc>
                <a:spcPct val="80000"/>
              </a:lnSpc>
              <a:defRPr/>
            </a:pPr>
            <a:r>
              <a:rPr lang="en-US" sz="2600" dirty="0"/>
              <a:t>Also known as Galois field</a:t>
            </a:r>
          </a:p>
          <a:p>
            <a:pPr marL="971550" lvl="1" indent="-514350">
              <a:lnSpc>
                <a:spcPct val="80000"/>
              </a:lnSpc>
              <a:defRPr/>
            </a:pPr>
            <a:r>
              <a:rPr lang="en-US" sz="2600" dirty="0"/>
              <a:t>Represented as GF(2</a:t>
            </a:r>
            <a:r>
              <a:rPr lang="en-US" sz="2600" baseline="30000" dirty="0"/>
              <a:t>m</a:t>
            </a:r>
            <a:r>
              <a:rPr lang="en-US" sz="2600" dirty="0"/>
              <a:t>), where 2</a:t>
            </a:r>
            <a:r>
              <a:rPr lang="en-US" sz="2600" baseline="30000" dirty="0"/>
              <a:t>m</a:t>
            </a:r>
            <a:r>
              <a:rPr lang="en-US" sz="2600" dirty="0"/>
              <a:t> is the number of elements in </a:t>
            </a:r>
            <a:r>
              <a:rPr lang="en-US" sz="2600" b="1" dirty="0">
                <a:latin typeface="Castellar" pitchFamily="18" charset="0"/>
              </a:rPr>
              <a:t>S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sz="3000" dirty="0"/>
              <a:t>AES is constructed using binary finite fields</a:t>
            </a:r>
          </a:p>
          <a:p>
            <a:pPr marL="342900" indent="-342900">
              <a:lnSpc>
                <a:spcPct val="80000"/>
              </a:lnSpc>
              <a:buNone/>
              <a:defRPr/>
            </a:pPr>
            <a:endParaRPr lang="en-US" sz="3000" b="1" dirty="0"/>
          </a:p>
          <a:p>
            <a:pPr marL="971550" lvl="1" indent="-514350">
              <a:lnSpc>
                <a:spcPct val="80000"/>
              </a:lnSpc>
              <a:buNone/>
              <a:defRPr/>
            </a:pPr>
            <a:endParaRPr lang="en-US" sz="2600" dirty="0"/>
          </a:p>
          <a:p>
            <a:pPr marL="971550" lvl="1" indent="-514350">
              <a:lnSpc>
                <a:spcPct val="80000"/>
              </a:lnSpc>
              <a:defRPr/>
            </a:pPr>
            <a:endParaRPr lang="en-US" sz="2600" dirty="0"/>
          </a:p>
          <a:p>
            <a:pPr marL="342900" indent="-342900">
              <a:lnSpc>
                <a:spcPct val="80000"/>
              </a:lnSpc>
              <a:defRPr/>
            </a:pPr>
            <a:endParaRPr lang="en-US" sz="30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3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92964" y="281126"/>
            <a:ext cx="103632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Polynomials over a field</a:t>
            </a:r>
          </a:p>
        </p:txBody>
      </p:sp>
      <p:graphicFrame>
        <p:nvGraphicFramePr>
          <p:cNvPr id="58061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92006103"/>
              </p:ext>
            </p:extLst>
          </p:nvPr>
        </p:nvGraphicFramePr>
        <p:xfrm>
          <a:off x="1420428" y="1111774"/>
          <a:ext cx="6365288" cy="243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Equation" r:id="rId3" imgW="2984400" imgH="1143000" progId="Equation.DSMT4">
                  <p:embed/>
                </p:oleObj>
              </mc:Choice>
              <mc:Fallback>
                <p:oleObj name="Equation" r:id="rId3" imgW="29844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428" y="1111774"/>
                        <a:ext cx="6365288" cy="243728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0614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917960298"/>
              </p:ext>
            </p:extLst>
          </p:nvPr>
        </p:nvGraphicFramePr>
        <p:xfrm>
          <a:off x="479396" y="3549058"/>
          <a:ext cx="6232123" cy="225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Equation" r:id="rId5" imgW="3187440" imgH="1155600" progId="Equation.DSMT4">
                  <p:embed/>
                </p:oleObj>
              </mc:Choice>
              <mc:Fallback>
                <p:oleObj name="Equation" r:id="rId5" imgW="3187440" imgH="11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96" y="3549058"/>
                        <a:ext cx="6232123" cy="225854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5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Operations on Polynomials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b="1">
                <a:latin typeface="Arial" charset="0"/>
              </a:rPr>
              <a:t>Addition:</a:t>
            </a:r>
            <a:r>
              <a:rPr lang="en-US" altLang="en-US"/>
              <a:t> </a:t>
            </a:r>
          </a:p>
        </p:txBody>
      </p:sp>
      <p:graphicFrame>
        <p:nvGraphicFramePr>
          <p:cNvPr id="58368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34139053"/>
              </p:ext>
            </p:extLst>
          </p:nvPr>
        </p:nvGraphicFramePr>
        <p:xfrm>
          <a:off x="1717089" y="2417762"/>
          <a:ext cx="71628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Equation" r:id="rId3" imgW="2514600" imgH="228600" progId="Equation.DSMT4">
                  <p:embed/>
                </p:oleObj>
              </mc:Choice>
              <mc:Fallback>
                <p:oleObj name="Equation" r:id="rId3" imgW="2514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089" y="2417762"/>
                        <a:ext cx="7162800" cy="65087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686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671147767"/>
              </p:ext>
            </p:extLst>
          </p:nvPr>
        </p:nvGraphicFramePr>
        <p:xfrm>
          <a:off x="1717089" y="3297237"/>
          <a:ext cx="73152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5" imgW="3708360" imgH="1130040" progId="Equation.DSMT4">
                  <p:embed/>
                </p:oleObj>
              </mc:Choice>
              <mc:Fallback>
                <p:oleObj name="Equation" r:id="rId5" imgW="3708360" imgH="1130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089" y="3297237"/>
                        <a:ext cx="7315200" cy="22288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Example</a:t>
            </a:r>
          </a:p>
        </p:txBody>
      </p:sp>
      <p:graphicFrame>
        <p:nvGraphicFramePr>
          <p:cNvPr id="58675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534223"/>
              </p:ext>
            </p:extLst>
          </p:nvPr>
        </p:nvGraphicFramePr>
        <p:xfrm>
          <a:off x="1822142" y="1407850"/>
          <a:ext cx="7162800" cy="423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3" imgW="3479760" imgH="2057400" progId="Equation.DSMT4">
                  <p:embed/>
                </p:oleObj>
              </mc:Choice>
              <mc:Fallback>
                <p:oleObj name="Equation" r:id="rId3" imgW="3479760" imgH="205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142" y="1407850"/>
                        <a:ext cx="7162800" cy="42354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8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6644" y="381000"/>
            <a:ext cx="10363200" cy="1143000"/>
          </a:xfrm>
        </p:spPr>
        <p:txBody>
          <a:bodyPr/>
          <a:lstStyle/>
          <a:p>
            <a:r>
              <a:rPr lang="en-US" altLang="en-US">
                <a:solidFill>
                  <a:schemeClr val="tx2"/>
                </a:solidFill>
              </a:rPr>
              <a:t>Multiplication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4794" y="1213281"/>
            <a:ext cx="7467600" cy="4114800"/>
          </a:xfrm>
        </p:spPr>
        <p:txBody>
          <a:bodyPr/>
          <a:lstStyle/>
          <a:p>
            <a:r>
              <a:rPr lang="en-US" altLang="en-US" b="1" dirty="0">
                <a:latin typeface="Arial" charset="0"/>
              </a:rPr>
              <a:t>Associative</a:t>
            </a:r>
          </a:p>
          <a:p>
            <a:r>
              <a:rPr lang="en-US" altLang="en-US" b="1" dirty="0">
                <a:latin typeface="Arial" charset="0"/>
              </a:rPr>
              <a:t>Commutative</a:t>
            </a:r>
          </a:p>
          <a:p>
            <a:r>
              <a:rPr lang="en-US" altLang="en-US" b="1" dirty="0">
                <a:latin typeface="Arial" charset="0"/>
              </a:rPr>
              <a:t>Distributive </a:t>
            </a:r>
            <a:r>
              <a:rPr lang="en-US" altLang="en-US" b="1" dirty="0" err="1">
                <a:latin typeface="Arial" charset="0"/>
              </a:rPr>
              <a:t>wrt</a:t>
            </a:r>
            <a:r>
              <a:rPr lang="en-US" altLang="en-US" b="1" dirty="0">
                <a:latin typeface="Arial" charset="0"/>
              </a:rPr>
              <a:t>. addition of polynomials.</a:t>
            </a:r>
          </a:p>
          <a:p>
            <a:endParaRPr lang="en-US" altLang="en-US" b="1" dirty="0">
              <a:latin typeface="Arial" charset="0"/>
            </a:endParaRPr>
          </a:p>
        </p:txBody>
      </p:sp>
      <p:graphicFrame>
        <p:nvGraphicFramePr>
          <p:cNvPr id="588804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4747073"/>
              </p:ext>
            </p:extLst>
          </p:nvPr>
        </p:nvGraphicFramePr>
        <p:xfrm>
          <a:off x="2237172" y="2755498"/>
          <a:ext cx="6053831" cy="304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3" imgW="3581280" imgH="1803240" progId="Equation.DSMT4">
                  <p:embed/>
                </p:oleObj>
              </mc:Choice>
              <mc:Fallback>
                <p:oleObj name="Equation" r:id="rId3" imgW="3581280" imgH="1803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172" y="2755498"/>
                        <a:ext cx="6053831" cy="304598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5" ma:contentTypeDescription="Create a new document." ma:contentTypeScope="" ma:versionID="6e2ab583a170b912a330d04e8463d7e1">
  <xsd:schema xmlns:xsd="http://www.w3.org/2001/XMLSchema" xmlns:xs="http://www.w3.org/2001/XMLSchema" xmlns:p="http://schemas.microsoft.com/office/2006/metadata/properties" xmlns:ns2="f4f41830-a3a6-4385-8543-65e908e34dde" targetNamespace="http://schemas.microsoft.com/office/2006/metadata/properties" ma:root="true" ma:fieldsID="3cc5962442e9f2b2386f1361fe5f0e36" ns2:_="">
    <xsd:import namespace="f4f41830-a3a6-4385-8543-65e908e34d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BD0675-6C62-4D04-826F-3B342F9F5EB1}"/>
</file>

<file path=customXml/itemProps2.xml><?xml version="1.0" encoding="utf-8"?>
<ds:datastoreItem xmlns:ds="http://schemas.openxmlformats.org/officeDocument/2006/customXml" ds:itemID="{DE6C2A29-221D-4CDB-B4E3-57E2AB305A0D}"/>
</file>

<file path=customXml/itemProps3.xml><?xml version="1.0" encoding="utf-8"?>
<ds:datastoreItem xmlns:ds="http://schemas.openxmlformats.org/officeDocument/2006/customXml" ds:itemID="{EE244701-D104-4587-A2FD-78622B4BE8F9}"/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622</Words>
  <Application>Microsoft Macintosh PowerPoint</Application>
  <PresentationFormat>Widescreen</PresentationFormat>
  <Paragraphs>96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Narrow</vt:lpstr>
      <vt:lpstr>Calibri</vt:lpstr>
      <vt:lpstr>Calibri Light</vt:lpstr>
      <vt:lpstr>Castellar</vt:lpstr>
      <vt:lpstr>ＭＳ Ｐゴシック</vt:lpstr>
      <vt:lpstr>Verdana</vt:lpstr>
      <vt:lpstr>Wingdings</vt:lpstr>
      <vt:lpstr>Wingdings 2</vt:lpstr>
      <vt:lpstr>Office Theme</vt:lpstr>
      <vt:lpstr>Equation</vt:lpstr>
      <vt:lpstr>Bitmap Image</vt:lpstr>
      <vt:lpstr>PowerPoint Presentation</vt:lpstr>
      <vt:lpstr>PowerPoint Presentation</vt:lpstr>
      <vt:lpstr> Finite Fields</vt:lpstr>
      <vt:lpstr>Galois Fields</vt:lpstr>
      <vt:lpstr>Binary Finite Fields</vt:lpstr>
      <vt:lpstr>Polynomials over a field</vt:lpstr>
      <vt:lpstr>Operations on Polynomials</vt:lpstr>
      <vt:lpstr>Example</vt:lpstr>
      <vt:lpstr>Multiplication</vt:lpstr>
      <vt:lpstr>Irreducible Polynomial</vt:lpstr>
      <vt:lpstr>Example</vt:lpstr>
      <vt:lpstr>Example</vt:lpstr>
      <vt:lpstr>Example of Multiplication</vt:lpstr>
      <vt:lpstr>Finite Field Multiplication</vt:lpstr>
      <vt:lpstr>Multiplication Algorithms</vt:lpstr>
      <vt:lpstr>Squaring</vt:lpstr>
      <vt:lpstr>Finite Field Multiplication</vt:lpstr>
      <vt:lpstr>Simple Karatsuba Multiplier</vt:lpstr>
      <vt:lpstr>Recursive Simple Karatsuba Multiplier</vt:lpstr>
      <vt:lpstr>General Karatsuba Multiplier</vt:lpstr>
      <vt:lpstr>Comparing the General and Simple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50</cp:revision>
  <dcterms:created xsi:type="dcterms:W3CDTF">2018-09-11T10:32:04Z</dcterms:created>
  <dcterms:modified xsi:type="dcterms:W3CDTF">2022-01-27T10:01:53Z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